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Fibre" panose="020B0604020202020204" charset="0"/>
      <p:regular r:id="rId18"/>
    </p:embeddedFont>
    <p:embeddedFont>
      <p:font typeface="Canva Sans Bold" panose="020B0604020202020204" charset="0"/>
      <p:regular r:id="rId19"/>
    </p:embeddedFont>
    <p:embeddedFont>
      <p:font typeface="Quicksand Semi-Bold" panose="020B0604020202020204" charset="0"/>
      <p:regular r:id="rId20"/>
    </p:embeddedFont>
    <p:embeddedFont>
      <p:font typeface="Quicksand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Quicksand" panose="020B0604020202020204" charset="0"/>
      <p:regular r:id="rId26"/>
    </p:embeddedFont>
    <p:embeddedFont>
      <p:font typeface="Josefin San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1202" autoAdjust="0"/>
  </p:normalViewPr>
  <p:slideViewPr>
    <p:cSldViewPr>
      <p:cViewPr varScale="1">
        <p:scale>
          <a:sx n="30" d="100"/>
          <a:sy n="30" d="100"/>
        </p:scale>
        <p:origin x="1176" y="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C18FA-59B2-4E39-90AE-33F184B8B555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B36AD-EB86-42FC-A428-D8EC606C9E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63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Environmental – interacting with nature (parks, walking) and creating a</a:t>
            </a:r>
            <a:r>
              <a:rPr lang="en-GB" baseline="0" dirty="0" smtClean="0"/>
              <a:t> relaxing and enjoyable work/study/living environment</a:t>
            </a:r>
          </a:p>
          <a:p>
            <a:endParaRPr lang="en-GB" baseline="0" dirty="0" smtClean="0"/>
          </a:p>
          <a:p>
            <a:r>
              <a:rPr lang="en-GB" baseline="0" dirty="0" smtClean="0"/>
              <a:t>Physical – physical activity, mindful of your surroundings, taking part in sports</a:t>
            </a:r>
          </a:p>
          <a:p>
            <a:endParaRPr lang="en-GB" baseline="0" dirty="0" smtClean="0"/>
          </a:p>
          <a:p>
            <a:r>
              <a:rPr lang="en-GB" baseline="0" dirty="0" smtClean="0"/>
              <a:t>Emotional – practicing kindness, managing stress/pressure, strong relationships with friends &amp; families</a:t>
            </a:r>
          </a:p>
          <a:p>
            <a:endParaRPr lang="en-GB" baseline="0" dirty="0" smtClean="0"/>
          </a:p>
          <a:p>
            <a:r>
              <a:rPr lang="en-GB" baseline="0" dirty="0" smtClean="0"/>
              <a:t>Financial – budgeting, emergency funds, feeling in control of your money and having the confidence to be able to manage it </a:t>
            </a:r>
          </a:p>
          <a:p>
            <a:endParaRPr lang="en-GB" baseline="0" dirty="0" smtClean="0"/>
          </a:p>
          <a:p>
            <a:r>
              <a:rPr lang="en-GB" baseline="0" dirty="0" smtClean="0"/>
              <a:t>Social – contributing to wellbeing of society, listening to others, volunteering, acts of kindness, joining clubs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36AD-EB86-42FC-A428-D8EC606C9E6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62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4.png"/><Relationship Id="rId30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6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57.png"/><Relationship Id="rId4" Type="http://schemas.openxmlformats.org/officeDocument/2006/relationships/image" Target="../media/image7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7.svg"/><Relationship Id="rId18" Type="http://schemas.openxmlformats.org/officeDocument/2006/relationships/image" Target="../media/image64.png"/><Relationship Id="rId3" Type="http://schemas.openxmlformats.org/officeDocument/2006/relationships/image" Target="../media/image1.jpeg"/><Relationship Id="rId7" Type="http://schemas.openxmlformats.org/officeDocument/2006/relationships/image" Target="../media/image81.sv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83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7.svg"/><Relationship Id="rId17" Type="http://schemas.openxmlformats.org/officeDocument/2006/relationships/hyperlink" Target="http://www.familylives.org.uk/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www.wellnewham.org.uk/advice/support-paren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hyperlink" Target="http://www.youngminds.org.uk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7.svg"/><Relationship Id="rId9" Type="http://schemas.openxmlformats.org/officeDocument/2006/relationships/image" Target="../media/image10.png"/><Relationship Id="rId1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4.png"/><Relationship Id="rId30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5.png"/><Relationship Id="rId4" Type="http://schemas.openxmlformats.org/officeDocument/2006/relationships/image" Target="../media/image25.sv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r>
              <a:rPr lang="en-GB" dirty="0" smtClean="0"/>
              <a:t>f</a:t>
            </a:r>
            <a:endParaRPr lang="en-GB" dirty="0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3302274" y="2086078"/>
            <a:ext cx="11683452" cy="337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42"/>
              </a:lnSpc>
            </a:pPr>
            <a:r>
              <a:rPr lang="en-US" sz="13518" spc="-27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WHAT IS GOOD WELLBEING?</a:t>
            </a:r>
          </a:p>
        </p:txBody>
      </p:sp>
      <p:sp>
        <p:nvSpPr>
          <p:cNvPr id="18" name="Freeform 18"/>
          <p:cNvSpPr/>
          <p:nvPr/>
        </p:nvSpPr>
        <p:spPr>
          <a:xfrm>
            <a:off x="3055010" y="2354121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800000">
            <a:off x="13967313" y="2290733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291295" y="5628785"/>
            <a:ext cx="3702120" cy="3703663"/>
          </a:xfrm>
          <a:custGeom>
            <a:avLst/>
            <a:gdLst/>
            <a:ahLst/>
            <a:cxnLst/>
            <a:rect l="l" t="t" r="r" b="b"/>
            <a:pathLst>
              <a:path w="3702120" h="3703663">
                <a:moveTo>
                  <a:pt x="0" y="0"/>
                </a:moveTo>
                <a:lnTo>
                  <a:pt x="3702120" y="0"/>
                </a:lnTo>
                <a:lnTo>
                  <a:pt x="3702120" y="3703663"/>
                </a:lnTo>
                <a:lnTo>
                  <a:pt x="0" y="3703663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 rot="4182716">
            <a:off x="16301329" y="-1568687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5"/>
                </a:lnTo>
                <a:lnTo>
                  <a:pt x="0" y="3630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695516" y="391184"/>
            <a:ext cx="8935353" cy="1009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</a:pPr>
            <a:r>
              <a:rPr lang="en-US" sz="7800" dirty="0">
                <a:solidFill>
                  <a:srgbClr val="303030"/>
                </a:solidFill>
                <a:latin typeface="Fibre"/>
                <a:ea typeface="Fibre"/>
                <a:cs typeface="Fibre"/>
                <a:sym typeface="Fibre"/>
              </a:rPr>
              <a:t>WHAT IS WELLBEING?</a:t>
            </a:r>
          </a:p>
        </p:txBody>
      </p:sp>
      <p:sp>
        <p:nvSpPr>
          <p:cNvPr id="6" name="Freeform 6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414772" y="1547730"/>
            <a:ext cx="17873228" cy="795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Good quality of life</a:t>
            </a:r>
          </a:p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Linked to happiness and life satisfaction - how you feel about yourself and your </a:t>
            </a:r>
            <a:r>
              <a:rPr lang="en-US" sz="4100" b="1" spc="-82" dirty="0" smtClean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life</a:t>
            </a:r>
          </a:p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endParaRPr lang="en-US" sz="4100" b="1" spc="-82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“Positive state of mind and body, including social and psychological wellbeing” - UK </a:t>
            </a:r>
            <a:r>
              <a:rPr lang="en-US" sz="4100" b="1" spc="-82" dirty="0" smtClean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Government</a:t>
            </a:r>
          </a:p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endParaRPr lang="en-US" sz="4100" b="1" spc="-82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Supports good relationships</a:t>
            </a:r>
          </a:p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Improved health, ability to cope with challenges, good health</a:t>
            </a:r>
          </a:p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Feeling in control and living life with meaning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 rot="4182716">
            <a:off x="16301329" y="-1568687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5"/>
                </a:lnTo>
                <a:lnTo>
                  <a:pt x="0" y="3630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1629425" y="355004"/>
            <a:ext cx="3802658" cy="3802658"/>
            <a:chOff x="0" y="0"/>
            <a:chExt cx="5070211" cy="507021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070211" cy="5070211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7B4D1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343546" y="3454103"/>
              <a:ext cx="4383118" cy="52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2935" b="1">
                  <a:solidFill>
                    <a:srgbClr val="30303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ENVIRONMENTAL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359833" y="448120"/>
              <a:ext cx="2350545" cy="3227292"/>
            </a:xfrm>
            <a:custGeom>
              <a:avLst/>
              <a:gdLst/>
              <a:ahLst/>
              <a:cxnLst/>
              <a:rect l="l" t="t" r="r" b="b"/>
              <a:pathLst>
                <a:path w="2350545" h="3227292">
                  <a:moveTo>
                    <a:pt x="0" y="0"/>
                  </a:moveTo>
                  <a:lnTo>
                    <a:pt x="2350545" y="0"/>
                  </a:lnTo>
                  <a:lnTo>
                    <a:pt x="2350545" y="3227293"/>
                  </a:lnTo>
                  <a:lnTo>
                    <a:pt x="0" y="322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748932" y="6354942"/>
            <a:ext cx="3802658" cy="3802658"/>
            <a:chOff x="0" y="0"/>
            <a:chExt cx="5070211" cy="507021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070211" cy="507021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16A98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43546" y="3454103"/>
              <a:ext cx="4383118" cy="52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2935" b="1">
                  <a:solidFill>
                    <a:srgbClr val="30303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FINANCIAL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363567" y="842139"/>
              <a:ext cx="2419303" cy="2398134"/>
            </a:xfrm>
            <a:custGeom>
              <a:avLst/>
              <a:gdLst/>
              <a:ahLst/>
              <a:cxnLst/>
              <a:rect l="l" t="t" r="r" b="b"/>
              <a:pathLst>
                <a:path w="2419303" h="2398134">
                  <a:moveTo>
                    <a:pt x="0" y="0"/>
                  </a:moveTo>
                  <a:lnTo>
                    <a:pt x="2419303" y="0"/>
                  </a:lnTo>
                  <a:lnTo>
                    <a:pt x="2419303" y="2398134"/>
                  </a:lnTo>
                  <a:lnTo>
                    <a:pt x="0" y="2398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7107754" y="355004"/>
            <a:ext cx="3802658" cy="3802658"/>
            <a:chOff x="0" y="0"/>
            <a:chExt cx="5070211" cy="507021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70211" cy="507021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B157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43546" y="3721198"/>
              <a:ext cx="4383118" cy="52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2935" b="1">
                  <a:solidFill>
                    <a:srgbClr val="30303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PHYSICAL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25489" y="473339"/>
              <a:ext cx="3019233" cy="3181184"/>
            </a:xfrm>
            <a:custGeom>
              <a:avLst/>
              <a:gdLst/>
              <a:ahLst/>
              <a:cxnLst/>
              <a:rect l="l" t="t" r="r" b="b"/>
              <a:pathLst>
                <a:path w="3019233" h="3181184">
                  <a:moveTo>
                    <a:pt x="0" y="0"/>
                  </a:moveTo>
                  <a:lnTo>
                    <a:pt x="3019233" y="0"/>
                  </a:lnTo>
                  <a:lnTo>
                    <a:pt x="3019233" y="3181184"/>
                  </a:lnTo>
                  <a:lnTo>
                    <a:pt x="0" y="3181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938609" y="4453613"/>
            <a:ext cx="3802658" cy="3802658"/>
            <a:chOff x="0" y="0"/>
            <a:chExt cx="5070211" cy="507021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5070211" cy="507021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4A0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43546" y="4052507"/>
              <a:ext cx="4383118" cy="52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2935" b="1">
                  <a:solidFill>
                    <a:srgbClr val="30303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SPIRITUAL</a:t>
              </a:r>
            </a:p>
          </p:txBody>
        </p:sp>
        <p:sp>
          <p:nvSpPr>
            <p:cNvPr id="28" name="Freeform 28"/>
            <p:cNvSpPr/>
            <p:nvPr/>
          </p:nvSpPr>
          <p:spPr>
            <a:xfrm>
              <a:off x="1085020" y="774814"/>
              <a:ext cx="2900171" cy="2959359"/>
            </a:xfrm>
            <a:custGeom>
              <a:avLst/>
              <a:gdLst/>
              <a:ahLst/>
              <a:cxnLst/>
              <a:rect l="l" t="t" r="r" b="b"/>
              <a:pathLst>
                <a:path w="2900171" h="2959359">
                  <a:moveTo>
                    <a:pt x="0" y="0"/>
                  </a:moveTo>
                  <a:lnTo>
                    <a:pt x="2900171" y="0"/>
                  </a:lnTo>
                  <a:lnTo>
                    <a:pt x="2900171" y="2959358"/>
                  </a:lnTo>
                  <a:lnTo>
                    <a:pt x="0" y="295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2586084" y="355004"/>
            <a:ext cx="3802658" cy="3802658"/>
            <a:chOff x="0" y="0"/>
            <a:chExt cx="5070211" cy="5070211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070211" cy="5070211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EC1D1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831478" y="473339"/>
              <a:ext cx="3424985" cy="3215205"/>
            </a:xfrm>
            <a:custGeom>
              <a:avLst/>
              <a:gdLst/>
              <a:ahLst/>
              <a:cxnLst/>
              <a:rect l="l" t="t" r="r" b="b"/>
              <a:pathLst>
                <a:path w="3424985" h="3215205">
                  <a:moveTo>
                    <a:pt x="0" y="0"/>
                  </a:moveTo>
                  <a:lnTo>
                    <a:pt x="3424985" y="0"/>
                  </a:lnTo>
                  <a:lnTo>
                    <a:pt x="3424985" y="3215205"/>
                  </a:lnTo>
                  <a:lnTo>
                    <a:pt x="0" y="3215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352411" y="3811402"/>
              <a:ext cx="4383118" cy="52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2935" b="1">
                  <a:solidFill>
                    <a:srgbClr val="30303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NUTRITION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955674" y="6354942"/>
            <a:ext cx="3802658" cy="3802658"/>
            <a:chOff x="0" y="0"/>
            <a:chExt cx="5070211" cy="507021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5070211" cy="5070211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6E185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343546" y="3584788"/>
              <a:ext cx="4383118" cy="52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2935" b="1">
                  <a:solidFill>
                    <a:srgbClr val="30303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SOCIAL</a:t>
              </a:r>
            </a:p>
          </p:txBody>
        </p:sp>
        <p:sp>
          <p:nvSpPr>
            <p:cNvPr id="40" name="Freeform 40"/>
            <p:cNvSpPr/>
            <p:nvPr/>
          </p:nvSpPr>
          <p:spPr>
            <a:xfrm>
              <a:off x="866541" y="468811"/>
              <a:ext cx="3337129" cy="3049302"/>
            </a:xfrm>
            <a:custGeom>
              <a:avLst/>
              <a:gdLst/>
              <a:ahLst/>
              <a:cxnLst/>
              <a:rect l="l" t="t" r="r" b="b"/>
              <a:pathLst>
                <a:path w="3337129" h="3049302">
                  <a:moveTo>
                    <a:pt x="0" y="0"/>
                  </a:moveTo>
                  <a:lnTo>
                    <a:pt x="3337129" y="0"/>
                  </a:lnTo>
                  <a:lnTo>
                    <a:pt x="3337129" y="3049302"/>
                  </a:lnTo>
                  <a:lnTo>
                    <a:pt x="0" y="3049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4156521" y="4453613"/>
            <a:ext cx="3802658" cy="3802658"/>
            <a:chOff x="0" y="0"/>
            <a:chExt cx="5070211" cy="5070211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5070211" cy="5070211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F4D2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5" name="Freeform 45"/>
            <p:cNvSpPr/>
            <p:nvPr/>
          </p:nvSpPr>
          <p:spPr>
            <a:xfrm>
              <a:off x="1072268" y="690132"/>
              <a:ext cx="2925675" cy="2885447"/>
            </a:xfrm>
            <a:custGeom>
              <a:avLst/>
              <a:gdLst/>
              <a:ahLst/>
              <a:cxnLst/>
              <a:rect l="l" t="t" r="r" b="b"/>
              <a:pathLst>
                <a:path w="2925675" h="2885447">
                  <a:moveTo>
                    <a:pt x="0" y="0"/>
                  </a:moveTo>
                  <a:lnTo>
                    <a:pt x="2925675" y="0"/>
                  </a:lnTo>
                  <a:lnTo>
                    <a:pt x="2925675" y="2885447"/>
                  </a:lnTo>
                  <a:lnTo>
                    <a:pt x="0" y="2885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343546" y="3721381"/>
              <a:ext cx="4383118" cy="52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2935" b="1">
                  <a:solidFill>
                    <a:srgbClr val="30303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EMOTIONAL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5432083" y="4890722"/>
            <a:ext cx="7423834" cy="88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</a:pPr>
            <a:r>
              <a:rPr lang="en-US" sz="6800">
                <a:solidFill>
                  <a:srgbClr val="303030"/>
                </a:solidFill>
                <a:latin typeface="Fibre"/>
                <a:ea typeface="Fibre"/>
                <a:cs typeface="Fibre"/>
                <a:sym typeface="Fibre"/>
              </a:rPr>
              <a:t>Types of WELLBEING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13721" y="3181459"/>
            <a:ext cx="5145579" cy="5503293"/>
          </a:xfrm>
          <a:custGeom>
            <a:avLst/>
            <a:gdLst/>
            <a:ahLst/>
            <a:cxnLst/>
            <a:rect l="l" t="t" r="r" b="b"/>
            <a:pathLst>
              <a:path w="5145579" h="5503293">
                <a:moveTo>
                  <a:pt x="0" y="0"/>
                </a:moveTo>
                <a:lnTo>
                  <a:pt x="5145579" y="0"/>
                </a:lnTo>
                <a:lnTo>
                  <a:pt x="5145579" y="5503293"/>
                </a:lnTo>
                <a:lnTo>
                  <a:pt x="0" y="550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87851" y="3012837"/>
            <a:ext cx="11466188" cy="5840536"/>
            <a:chOff x="0" y="0"/>
            <a:chExt cx="15288251" cy="77873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88251" cy="7787382"/>
            </a:xfrm>
            <a:custGeom>
              <a:avLst/>
              <a:gdLst/>
              <a:ahLst/>
              <a:cxnLst/>
              <a:rect l="l" t="t" r="r" b="b"/>
              <a:pathLst>
                <a:path w="15288251" h="7787382">
                  <a:moveTo>
                    <a:pt x="0" y="0"/>
                  </a:moveTo>
                  <a:lnTo>
                    <a:pt x="15288251" y="0"/>
                  </a:lnTo>
                  <a:lnTo>
                    <a:pt x="15288251" y="7787382"/>
                  </a:lnTo>
                  <a:lnTo>
                    <a:pt x="0" y="7787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6933" b="-6933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025479" y="1396670"/>
              <a:ext cx="12381536" cy="4401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1"/>
                </a:lnSpc>
              </a:pPr>
              <a:r>
                <a:rPr lang="en-US" sz="6183" spc="-123">
                  <a:solidFill>
                    <a:srgbClr val="2B2B2B"/>
                  </a:solidFill>
                  <a:latin typeface="Fibre"/>
                  <a:ea typeface="Fibre"/>
                  <a:cs typeface="Fibre"/>
                  <a:sym typeface="Fibre"/>
                </a:rPr>
                <a:t>sharing ideas:</a:t>
              </a:r>
            </a:p>
            <a:p>
              <a:pPr algn="ctr">
                <a:lnSpc>
                  <a:spcPts val="6431"/>
                </a:lnSpc>
              </a:pPr>
              <a:endParaRPr lang="en-US" sz="6183" spc="-123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endParaRPr>
            </a:p>
            <a:p>
              <a:pPr marL="0" lvl="0" indent="0" algn="ctr">
                <a:lnSpc>
                  <a:spcPts val="6431"/>
                </a:lnSpc>
              </a:pPr>
              <a:r>
                <a:rPr lang="en-US" sz="6183" spc="-123">
                  <a:solidFill>
                    <a:srgbClr val="2B2B2B"/>
                  </a:solidFill>
                  <a:latin typeface="Fibre"/>
                  <a:ea typeface="Fibre"/>
                  <a:cs typeface="Fibre"/>
                  <a:sym typeface="Fibre"/>
                </a:rPr>
                <a:t>what do you do to support your child’s wellbeing?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9391" y="3698168"/>
            <a:ext cx="13638572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  <a:spcBef>
                <a:spcPct val="0"/>
              </a:spcBef>
            </a:pPr>
            <a:r>
              <a:rPr lang="en-US" sz="3800" b="1" spc="117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On a scale of 1 - 10, please rate yourself on the following statements: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91661" y="5255636"/>
            <a:ext cx="10330134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4"/>
              </a:lnSpc>
              <a:spcBef>
                <a:spcPct val="0"/>
              </a:spcBef>
            </a:pPr>
            <a:r>
              <a:rPr lang="en-US" sz="4499" b="1" spc="139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1     2     3    4    5    6    7    8    9    10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1" y="6170600"/>
            <a:ext cx="3392270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  <a:spcBef>
                <a:spcPct val="0"/>
              </a:spcBef>
            </a:pPr>
            <a:r>
              <a:rPr lang="en-US" sz="3800" b="1" spc="117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Not confident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81945" y="6170600"/>
            <a:ext cx="4048812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  <a:spcBef>
                <a:spcPct val="0"/>
              </a:spcBef>
            </a:pPr>
            <a:r>
              <a:rPr lang="en-US" sz="3800" b="1" spc="117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Very confident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50988" y="7807208"/>
            <a:ext cx="14986023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  <a:spcBef>
                <a:spcPct val="0"/>
              </a:spcBef>
            </a:pPr>
            <a:r>
              <a:rPr lang="en-US" sz="3800" b="1" spc="117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I know the different things I can do to support my child’s wellbeing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9391" y="1093419"/>
            <a:ext cx="7722969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almost done...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273228" y="842463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0" y="0"/>
                </a:moveTo>
                <a:lnTo>
                  <a:pt x="0" y="0"/>
                </a:lnTo>
                <a:lnTo>
                  <a:pt x="0" y="2751553"/>
                </a:lnTo>
                <a:lnTo>
                  <a:pt x="3057280" y="2751553"/>
                </a:lnTo>
                <a:lnTo>
                  <a:pt x="305728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2502367" y="324607"/>
            <a:ext cx="13283265" cy="170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165"/>
              </a:lnSpc>
            </a:pPr>
            <a:r>
              <a:rPr lang="en-US" sz="13982" spc="-279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Further support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243108"/>
            <a:ext cx="16683502" cy="902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300" b="1" spc="102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School - </a:t>
            </a:r>
            <a:r>
              <a:rPr lang="en-US" sz="3300" spc="102" dirty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good awareness of your child. They should be able to support your child’s learning and can connect you to services to help the family</a:t>
            </a:r>
          </a:p>
          <a:p>
            <a:pPr marL="712473" lvl="1" indent="-356237" algn="l">
              <a:buFont typeface="Arial"/>
              <a:buChar char="•"/>
            </a:pPr>
            <a:r>
              <a:rPr lang="en-US" sz="3300" b="1" spc="102" dirty="0" err="1" smtClean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Ms</a:t>
            </a:r>
            <a:r>
              <a:rPr lang="en-US" sz="3300" b="1" spc="102" dirty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00" b="1" spc="102" dirty="0" smtClean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Ince </a:t>
            </a:r>
            <a:r>
              <a:rPr lang="en-US" sz="3300" b="1" spc="102" dirty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(</a:t>
            </a:r>
            <a:r>
              <a:rPr lang="en-US" sz="3300" b="1" spc="102" dirty="0" smtClean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Safeguarding Lead &amp; </a:t>
            </a:r>
            <a:r>
              <a:rPr lang="en-US" sz="3300" b="1" spc="102" dirty="0" smtClean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Inclusion Lead</a:t>
            </a:r>
            <a:r>
              <a:rPr lang="en-US" sz="3300" b="1" spc="102" dirty="0" smtClean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), child’s </a:t>
            </a:r>
            <a:r>
              <a:rPr lang="en-US" sz="3300" b="1" spc="102" dirty="0" smtClean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class </a:t>
            </a:r>
            <a:r>
              <a:rPr lang="en-US" sz="3300" b="1" spc="102" dirty="0" smtClean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teacher</a:t>
            </a:r>
            <a:endParaRPr lang="en-US" sz="3300" b="1" spc="102" dirty="0">
              <a:solidFill>
                <a:srgbClr val="2B2B2B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712473" lvl="1" indent="-356237" algn="l">
              <a:buFont typeface="Arial"/>
              <a:buChar char="•"/>
            </a:pPr>
            <a:endParaRPr lang="en-US" sz="2000" b="1" spc="102" dirty="0">
              <a:solidFill>
                <a:srgbClr val="2B2B2B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/>
            <a:r>
              <a:rPr lang="en-US" sz="3300" b="1" spc="102" dirty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GP </a:t>
            </a:r>
            <a:r>
              <a:rPr lang="en-US" sz="3300" spc="102" dirty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- well trained in physical &amp; mental wellbeing. They are able to suggest ideas and treatment and can refer to specialist </a:t>
            </a:r>
            <a:r>
              <a:rPr lang="en-US" sz="3300" spc="102" dirty="0" smtClean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services</a:t>
            </a:r>
          </a:p>
          <a:p>
            <a:pPr algn="l"/>
            <a:endParaRPr lang="en-US" sz="2000" spc="102" dirty="0" smtClean="0">
              <a:solidFill>
                <a:srgbClr val="2B2B2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/>
            <a:endParaRPr lang="en-US" sz="1050" spc="102" dirty="0">
              <a:solidFill>
                <a:srgbClr val="2B2B2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/>
            <a:r>
              <a:rPr lang="en-US" sz="3300" b="1" spc="102" dirty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Young Minds </a:t>
            </a:r>
            <a:r>
              <a:rPr lang="en-US" sz="3300" spc="102" dirty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3300" spc="102" dirty="0" smtClean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information </a:t>
            </a:r>
            <a:r>
              <a:rPr lang="en-US" sz="3300" spc="102" dirty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supporting children struggling with their wellbeing and empowering families | </a:t>
            </a:r>
            <a:r>
              <a:rPr lang="en-US" sz="3300" b="1" spc="102" dirty="0" smtClean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  <a:hlinkClick r:id="rId15"/>
              </a:rPr>
              <a:t>www.youngminds.org.uk</a:t>
            </a:r>
            <a:r>
              <a:rPr lang="en-US" sz="3300" b="1" spc="102" dirty="0" smtClean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endParaRPr lang="en-US" sz="3300" b="1" spc="102" dirty="0">
              <a:solidFill>
                <a:srgbClr val="2B2B2B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/>
            <a:endParaRPr lang="en-US" sz="2000" b="1" spc="102" dirty="0">
              <a:solidFill>
                <a:srgbClr val="2B2B2B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/>
            <a:r>
              <a:rPr lang="en-US" sz="3300" b="1" spc="102" dirty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Well </a:t>
            </a:r>
            <a:r>
              <a:rPr lang="en-US" sz="3300" b="1" spc="102" dirty="0" err="1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Newham</a:t>
            </a:r>
            <a:r>
              <a:rPr lang="en-US" sz="3300" b="1" spc="102" dirty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00" spc="102" dirty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- list of </a:t>
            </a:r>
            <a:r>
              <a:rPr lang="en-US" sz="3300" spc="102" dirty="0" err="1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organisations</a:t>
            </a:r>
            <a:r>
              <a:rPr lang="en-US" sz="3300" spc="102" dirty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 available to support parents in </a:t>
            </a:r>
            <a:r>
              <a:rPr lang="en-US" sz="3300" spc="102" dirty="0" err="1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Newham</a:t>
            </a:r>
            <a:r>
              <a:rPr lang="en-US" sz="3300" spc="102" dirty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 | </a:t>
            </a:r>
            <a:r>
              <a:rPr lang="en-US" sz="3300" b="1" spc="102" dirty="0" smtClean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  <a:hlinkClick r:id="rId16"/>
              </a:rPr>
              <a:t>www.wellnewham.org.uk/advice/support-parents</a:t>
            </a:r>
            <a:endParaRPr lang="en-US" sz="3300" b="1" spc="102" dirty="0" smtClean="0">
              <a:solidFill>
                <a:srgbClr val="2B2B2B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/>
            <a:endParaRPr lang="en-US" sz="3300" b="1" spc="102" dirty="0">
              <a:solidFill>
                <a:srgbClr val="2B2B2B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r>
              <a:rPr lang="en-US" sz="3300" spc="102" dirty="0" smtClean="0">
                <a:solidFill>
                  <a:srgbClr val="2B2B2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Family Lives </a:t>
            </a:r>
            <a:r>
              <a:rPr lang="en-US" sz="3300" spc="102" dirty="0" smtClean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– parenting advice and family support on various issues across the child’s lifespan | </a:t>
            </a:r>
            <a:r>
              <a:rPr lang="en-US" sz="3300" spc="102" dirty="0" err="1" smtClean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Whatsapp</a:t>
            </a:r>
            <a:r>
              <a:rPr lang="en-US" sz="3300" spc="102" dirty="0" smtClean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, Live Chat, Helpline | </a:t>
            </a:r>
            <a:r>
              <a:rPr lang="en-US" sz="3300" b="1" spc="102" dirty="0" smtClean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  <a:hlinkClick r:id="rId17"/>
              </a:rPr>
              <a:t>www.familylives.org.uk</a:t>
            </a:r>
            <a:r>
              <a:rPr lang="en-US" sz="3300" b="1" spc="102" dirty="0" smtClean="0">
                <a:solidFill>
                  <a:srgbClr val="2B2B2B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lang="en-US" sz="3300" b="1" spc="102" dirty="0" smtClean="0">
              <a:solidFill>
                <a:srgbClr val="2B2B2B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4455"/>
              </a:lnSpc>
            </a:pPr>
            <a:endParaRPr lang="en-US" sz="3300" b="1" spc="102" dirty="0">
              <a:solidFill>
                <a:srgbClr val="2B2B2B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4455"/>
              </a:lnSpc>
            </a:pPr>
            <a:endParaRPr lang="en-US" sz="3300" b="1" spc="102" dirty="0">
              <a:solidFill>
                <a:srgbClr val="2B2B2B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5399"/>
              </a:lnSpc>
              <a:spcBef>
                <a:spcPct val="0"/>
              </a:spcBef>
            </a:pPr>
            <a:endParaRPr lang="en-US" sz="3300" b="1" spc="102" dirty="0">
              <a:solidFill>
                <a:srgbClr val="2B2B2B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4333911" y="3442714"/>
            <a:ext cx="9620177" cy="4173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644"/>
              </a:lnSpc>
            </a:pPr>
            <a:r>
              <a:rPr lang="en-US" sz="17981" spc="-359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Thank you very much </a:t>
            </a:r>
          </a:p>
        </p:txBody>
      </p:sp>
      <p:sp>
        <p:nvSpPr>
          <p:cNvPr id="18" name="Freeform 18"/>
          <p:cNvSpPr/>
          <p:nvPr/>
        </p:nvSpPr>
        <p:spPr>
          <a:xfrm>
            <a:off x="2761291" y="4114800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800000">
            <a:off x="14508296" y="4114800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14208" y="2098991"/>
            <a:ext cx="14025069" cy="5867681"/>
          </a:xfrm>
          <a:custGeom>
            <a:avLst/>
            <a:gdLst/>
            <a:ahLst/>
            <a:cxnLst/>
            <a:rect l="l" t="t" r="r" b="b"/>
            <a:pathLst>
              <a:path w="14025069" h="5867681">
                <a:moveTo>
                  <a:pt x="0" y="0"/>
                </a:moveTo>
                <a:lnTo>
                  <a:pt x="14025070" y="0"/>
                </a:lnTo>
                <a:lnTo>
                  <a:pt x="14025070" y="5867682"/>
                </a:lnTo>
                <a:lnTo>
                  <a:pt x="0" y="58676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04" b="-3232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136037" y="859789"/>
            <a:ext cx="5381412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How are you?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01663" y="7899998"/>
            <a:ext cx="2342753" cy="56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009BD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Low energy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20692" y="7899998"/>
            <a:ext cx="3131897" cy="114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6CB94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Good level of energy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28863" y="7899998"/>
            <a:ext cx="2824218" cy="114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DBAF1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 little too much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29356" y="7899998"/>
            <a:ext cx="3036433" cy="114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CF403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Too much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0173" y="307649"/>
            <a:ext cx="5334761" cy="4101098"/>
          </a:xfrm>
          <a:custGeom>
            <a:avLst/>
            <a:gdLst/>
            <a:ahLst/>
            <a:cxnLst/>
            <a:rect l="l" t="t" r="r" b="b"/>
            <a:pathLst>
              <a:path w="5334761" h="4101098">
                <a:moveTo>
                  <a:pt x="0" y="0"/>
                </a:moveTo>
                <a:lnTo>
                  <a:pt x="5334762" y="0"/>
                </a:lnTo>
                <a:lnTo>
                  <a:pt x="5334762" y="4101097"/>
                </a:lnTo>
                <a:lnTo>
                  <a:pt x="0" y="4101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9949" y="5143500"/>
            <a:ext cx="6392177" cy="5006042"/>
          </a:xfrm>
          <a:custGeom>
            <a:avLst/>
            <a:gdLst/>
            <a:ahLst/>
            <a:cxnLst/>
            <a:rect l="l" t="t" r="r" b="b"/>
            <a:pathLst>
              <a:path w="6392177" h="5006042">
                <a:moveTo>
                  <a:pt x="0" y="0"/>
                </a:moveTo>
                <a:lnTo>
                  <a:pt x="6392177" y="0"/>
                </a:lnTo>
                <a:lnTo>
                  <a:pt x="6392177" y="5006042"/>
                </a:lnTo>
                <a:lnTo>
                  <a:pt x="0" y="5006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4479" y="4639412"/>
            <a:ext cx="15019043" cy="2130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9"/>
              </a:lnSpc>
            </a:pPr>
            <a:r>
              <a:rPr lang="en-US" sz="4184" b="1" spc="129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What is your favourite childhood memory?</a:t>
            </a:r>
          </a:p>
          <a:p>
            <a:pPr algn="ctr">
              <a:lnSpc>
                <a:spcPts val="5649"/>
              </a:lnSpc>
            </a:pPr>
            <a:endParaRPr lang="en-US" sz="4184" b="1" spc="129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algn="ctr">
              <a:lnSpc>
                <a:spcPts val="5649"/>
              </a:lnSpc>
            </a:pPr>
            <a:r>
              <a:rPr lang="en-US" sz="4184" b="1" spc="129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Describe your ideal relaxing 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8842" y="2410083"/>
            <a:ext cx="13638572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  <a:spcBef>
                <a:spcPct val="0"/>
              </a:spcBef>
            </a:pPr>
            <a:r>
              <a:rPr lang="en-US" sz="3800" b="1" spc="117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On a scale of 1 - 10, please rate yourself on the following statements: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01112" y="3967551"/>
            <a:ext cx="10330134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4"/>
              </a:lnSpc>
              <a:spcBef>
                <a:spcPct val="0"/>
              </a:spcBef>
            </a:pPr>
            <a:r>
              <a:rPr lang="en-US" sz="4499" b="1" spc="139" dirty="0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1     2     3    4    5    6    7    8    9    10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8152" y="4882515"/>
            <a:ext cx="3392270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  <a:spcBef>
                <a:spcPct val="0"/>
              </a:spcBef>
            </a:pPr>
            <a:r>
              <a:rPr lang="en-US" sz="3800" b="1" spc="117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Not confident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91396" y="4882515"/>
            <a:ext cx="4048812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  <a:spcBef>
                <a:spcPct val="0"/>
              </a:spcBef>
            </a:pPr>
            <a:r>
              <a:rPr lang="en-US" sz="3800" b="1" spc="117">
                <a:solidFill>
                  <a:srgbClr val="2B2B2B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Very confident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0988" y="6800912"/>
            <a:ext cx="14986023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0"/>
              </a:lnSpc>
              <a:spcBef>
                <a:spcPct val="0"/>
              </a:spcBef>
            </a:pPr>
            <a:r>
              <a:rPr lang="en-US" sz="3800" b="1" spc="117" dirty="0">
                <a:solidFill>
                  <a:schemeClr val="accent1">
                    <a:lumMod val="75000"/>
                  </a:schemeClr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en-US" sz="3800" b="1" spc="117" dirty="0">
                <a:solidFill>
                  <a:schemeClr val="accent2">
                    <a:lumMod val="75000"/>
                  </a:schemeClr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I know the different things I can do to support my child’s wellbeing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9391" y="771143"/>
            <a:ext cx="7722969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BEFORE WE START...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82737" y="2741649"/>
            <a:ext cx="5547741" cy="5550053"/>
          </a:xfrm>
          <a:custGeom>
            <a:avLst/>
            <a:gdLst/>
            <a:ahLst/>
            <a:cxnLst/>
            <a:rect l="l" t="t" r="r" b="b"/>
            <a:pathLst>
              <a:path w="5547741" h="5550053">
                <a:moveTo>
                  <a:pt x="0" y="0"/>
                </a:moveTo>
                <a:lnTo>
                  <a:pt x="5547741" y="0"/>
                </a:lnTo>
                <a:lnTo>
                  <a:pt x="5547741" y="5550053"/>
                </a:lnTo>
                <a:lnTo>
                  <a:pt x="0" y="5550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05723" y="282681"/>
            <a:ext cx="767655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Fibre"/>
                <a:ea typeface="Fibre"/>
                <a:cs typeface="Fibre"/>
                <a:sym typeface="Fibre"/>
              </a:rPr>
              <a:t>What do we do?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1000" y="2121880"/>
            <a:ext cx="13116650" cy="772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sz="3614" b="1" spc="-7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We work in primary, secondary and colleges in </a:t>
            </a:r>
            <a:r>
              <a:rPr lang="en-US" sz="3614" b="1" spc="-72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Newham</a:t>
            </a:r>
            <a:r>
              <a:rPr lang="en-US" sz="3614" b="1" spc="-7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 </a:t>
            </a:r>
          </a:p>
          <a:p>
            <a:pPr algn="ctr">
              <a:lnSpc>
                <a:spcPts val="3759"/>
              </a:lnSpc>
              <a:spcBef>
                <a:spcPct val="0"/>
              </a:spcBef>
            </a:pPr>
            <a:endParaRPr lang="en-US" sz="3614" b="1" spc="-72" dirty="0" smtClean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sz="3614" spc="-72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We are an early support service - helping children and their families get quick wellbeing support</a:t>
            </a:r>
            <a:r>
              <a:rPr lang="en-US" sz="3614" spc="-72" dirty="0" smtClean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lang="en-US" sz="3614" b="1" spc="-72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5024"/>
              </a:lnSpc>
            </a:pPr>
            <a:endParaRPr lang="en-US" sz="3614" b="1" spc="-72" dirty="0" smtClean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5024"/>
              </a:lnSpc>
            </a:pPr>
            <a:r>
              <a:rPr lang="en-US" sz="3614" b="1" spc="-72" dirty="0" smtClean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Primary </a:t>
            </a:r>
            <a:r>
              <a:rPr lang="en-US" sz="3614" b="1" spc="-7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schools:</a:t>
            </a:r>
          </a:p>
          <a:p>
            <a:pPr marL="780444" lvl="1" indent="-390222" algn="l">
              <a:lnSpc>
                <a:spcPts val="5024"/>
              </a:lnSpc>
              <a:buFont typeface="Arial"/>
              <a:buChar char="•"/>
            </a:pPr>
            <a:r>
              <a:rPr lang="en-US" sz="3614" b="1" spc="-7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1-1 work with parents of children aged 5-11</a:t>
            </a:r>
          </a:p>
          <a:p>
            <a:pPr marL="1560889" lvl="2" indent="-520296" algn="l">
              <a:lnSpc>
                <a:spcPts val="5024"/>
              </a:lnSpc>
              <a:buFont typeface="Arial"/>
              <a:buChar char="⚬"/>
            </a:pPr>
            <a:r>
              <a:rPr lang="en-US" sz="3614" spc="-72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Children’s common fears &amp; worries</a:t>
            </a:r>
          </a:p>
          <a:p>
            <a:pPr marL="1560889" lvl="2" indent="-520296" algn="l">
              <a:lnSpc>
                <a:spcPts val="5024"/>
              </a:lnSpc>
              <a:buFont typeface="Arial"/>
              <a:buChar char="⚬"/>
            </a:pPr>
            <a:r>
              <a:rPr lang="en-US" sz="3614" spc="-72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Common </a:t>
            </a:r>
            <a:r>
              <a:rPr lang="en-US" sz="3614" spc="-72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behaviour</a:t>
            </a:r>
            <a:r>
              <a:rPr lang="en-US" sz="3614" spc="-72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problems</a:t>
            </a:r>
          </a:p>
          <a:p>
            <a:pPr marL="780444" lvl="1" indent="-390222" algn="l">
              <a:lnSpc>
                <a:spcPts val="5024"/>
              </a:lnSpc>
              <a:buFont typeface="Arial"/>
              <a:buChar char="•"/>
            </a:pPr>
            <a:r>
              <a:rPr lang="en-US" sz="3614" b="1" spc="-7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Parent workshops focused on children wellbeing</a:t>
            </a:r>
          </a:p>
          <a:p>
            <a:pPr marL="780444" lvl="1" indent="-390222" algn="l">
              <a:lnSpc>
                <a:spcPts val="5024"/>
              </a:lnSpc>
              <a:buFont typeface="Arial"/>
              <a:buChar char="•"/>
            </a:pPr>
            <a:r>
              <a:rPr lang="en-US" sz="3614" b="1" spc="-7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Support staff training</a:t>
            </a:r>
          </a:p>
          <a:p>
            <a:pPr marL="780444" lvl="1" indent="-390222" algn="l">
              <a:lnSpc>
                <a:spcPts val="5024"/>
              </a:lnSpc>
              <a:buFont typeface="Arial"/>
              <a:buChar char="•"/>
            </a:pPr>
            <a:r>
              <a:rPr lang="en-US" sz="3614" b="1" spc="-7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Work with children as a whole class to learn about </a:t>
            </a:r>
            <a:r>
              <a:rPr lang="en-US" sz="3614" b="1" spc="-72" dirty="0" smtClean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emotions</a:t>
            </a:r>
            <a:endParaRPr lang="en-US" sz="3614" b="1" spc="-72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7879" y="5054964"/>
            <a:ext cx="2739658" cy="4500465"/>
          </a:xfrm>
          <a:custGeom>
            <a:avLst/>
            <a:gdLst/>
            <a:ahLst/>
            <a:cxnLst/>
            <a:rect l="l" t="t" r="r" b="b"/>
            <a:pathLst>
              <a:path w="2739658" h="4500465">
                <a:moveTo>
                  <a:pt x="0" y="0"/>
                </a:moveTo>
                <a:lnTo>
                  <a:pt x="2739658" y="0"/>
                </a:lnTo>
                <a:lnTo>
                  <a:pt x="2739658" y="4500466"/>
                </a:lnTo>
                <a:lnTo>
                  <a:pt x="0" y="45004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6523" y="325806"/>
            <a:ext cx="2144008" cy="3664970"/>
          </a:xfrm>
          <a:custGeom>
            <a:avLst/>
            <a:gdLst/>
            <a:ahLst/>
            <a:cxnLst/>
            <a:rect l="l" t="t" r="r" b="b"/>
            <a:pathLst>
              <a:path w="2144008" h="3664970">
                <a:moveTo>
                  <a:pt x="0" y="0"/>
                </a:moveTo>
                <a:lnTo>
                  <a:pt x="2144008" y="0"/>
                </a:lnTo>
                <a:lnTo>
                  <a:pt x="2144008" y="3664970"/>
                </a:lnTo>
                <a:lnTo>
                  <a:pt x="0" y="36649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2784" y="440336"/>
            <a:ext cx="2727254" cy="3435911"/>
          </a:xfrm>
          <a:custGeom>
            <a:avLst/>
            <a:gdLst/>
            <a:ahLst/>
            <a:cxnLst/>
            <a:rect l="l" t="t" r="r" b="b"/>
            <a:pathLst>
              <a:path w="2727254" h="3435911">
                <a:moveTo>
                  <a:pt x="0" y="0"/>
                </a:moveTo>
                <a:lnTo>
                  <a:pt x="2727253" y="0"/>
                </a:lnTo>
                <a:lnTo>
                  <a:pt x="2727253" y="3435910"/>
                </a:lnTo>
                <a:lnTo>
                  <a:pt x="0" y="34359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3164" y="5143500"/>
            <a:ext cx="2084525" cy="4482850"/>
          </a:xfrm>
          <a:custGeom>
            <a:avLst/>
            <a:gdLst/>
            <a:ahLst/>
            <a:cxnLst/>
            <a:rect l="l" t="t" r="r" b="b"/>
            <a:pathLst>
              <a:path w="2084525" h="4482850">
                <a:moveTo>
                  <a:pt x="0" y="0"/>
                </a:moveTo>
                <a:lnTo>
                  <a:pt x="2084525" y="0"/>
                </a:lnTo>
                <a:lnTo>
                  <a:pt x="2084525" y="4482850"/>
                </a:lnTo>
                <a:lnTo>
                  <a:pt x="0" y="4482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4612" y="3885674"/>
            <a:ext cx="7989697" cy="627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81"/>
              </a:lnSpc>
            </a:pPr>
            <a:r>
              <a:rPr lang="en-US" sz="4300" b="1" spc="-86" dirty="0">
                <a:solidFill>
                  <a:srgbClr val="000000"/>
                </a:solidFill>
                <a:latin typeface="Fibre"/>
                <a:ea typeface="Fibre"/>
                <a:cs typeface="Fibre"/>
                <a:sym typeface="Fibre"/>
              </a:rPr>
              <a:t>Anxiety: fears &amp; worries</a:t>
            </a:r>
          </a:p>
          <a:p>
            <a:pPr algn="l">
              <a:lnSpc>
                <a:spcPts val="7181"/>
              </a:lnSpc>
            </a:pPr>
            <a:r>
              <a:rPr lang="en-US" sz="4300" spc="-8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  <a:r>
              <a:rPr lang="en-US" sz="4300" b="1" spc="-86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Scared of the dark / animals</a:t>
            </a:r>
          </a:p>
          <a:p>
            <a:pPr algn="l">
              <a:lnSpc>
                <a:spcPts val="7181"/>
              </a:lnSpc>
            </a:pPr>
            <a:r>
              <a:rPr lang="en-US" sz="4300" b="1" spc="-86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•Mild fears and phobias (not needle phobia)</a:t>
            </a:r>
          </a:p>
          <a:p>
            <a:pPr algn="l">
              <a:lnSpc>
                <a:spcPts val="7181"/>
              </a:lnSpc>
            </a:pPr>
            <a:r>
              <a:rPr lang="en-US" sz="4300" b="1" spc="-86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•Feeling generally panicky</a:t>
            </a:r>
          </a:p>
          <a:p>
            <a:pPr algn="l">
              <a:lnSpc>
                <a:spcPts val="7181"/>
              </a:lnSpc>
            </a:pPr>
            <a:r>
              <a:rPr lang="en-US" sz="4300" b="1" spc="-86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•Feeling nervous or worried</a:t>
            </a:r>
          </a:p>
          <a:p>
            <a:pPr algn="l">
              <a:lnSpc>
                <a:spcPts val="7181"/>
              </a:lnSpc>
            </a:pPr>
            <a:r>
              <a:rPr lang="en-US" sz="4300" b="1" spc="-86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•Lacking confidence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23164" y="1320859"/>
            <a:ext cx="9165312" cy="356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4582" spc="-91" dirty="0">
                <a:solidFill>
                  <a:srgbClr val="000000"/>
                </a:solidFill>
                <a:latin typeface="Fibre"/>
                <a:ea typeface="Fibre"/>
                <a:cs typeface="Fibre"/>
                <a:sym typeface="Fibre"/>
              </a:rPr>
              <a:t>common </a:t>
            </a:r>
            <a:r>
              <a:rPr lang="en-US" sz="4582" spc="-91" dirty="0" err="1">
                <a:solidFill>
                  <a:srgbClr val="000000"/>
                </a:solidFill>
                <a:latin typeface="Fibre"/>
                <a:ea typeface="Fibre"/>
                <a:cs typeface="Fibre"/>
                <a:sym typeface="Fibre"/>
              </a:rPr>
              <a:t>behaviours</a:t>
            </a:r>
            <a:r>
              <a:rPr lang="en-US" sz="4582" spc="-91" dirty="0">
                <a:solidFill>
                  <a:srgbClr val="000000"/>
                </a:solidFill>
                <a:latin typeface="Fibre"/>
                <a:ea typeface="Fibre"/>
                <a:cs typeface="Fibre"/>
                <a:sym typeface="Fibre"/>
              </a:rPr>
              <a:t>:</a:t>
            </a:r>
          </a:p>
          <a:p>
            <a:pPr algn="l">
              <a:lnSpc>
                <a:spcPts val="7652"/>
              </a:lnSpc>
            </a:pPr>
            <a:r>
              <a:rPr lang="en-US" sz="4582" spc="-9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  <a:r>
              <a:rPr lang="en-US" sz="4582" b="1" spc="-9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Temper tantrums</a:t>
            </a:r>
          </a:p>
          <a:p>
            <a:pPr algn="l">
              <a:lnSpc>
                <a:spcPts val="7652"/>
              </a:lnSpc>
            </a:pPr>
            <a:r>
              <a:rPr lang="en-US" sz="4582" b="1" spc="-9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•Not following rules and instructions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123604"/>
            <a:ext cx="3618076" cy="2681627"/>
          </a:xfrm>
          <a:custGeom>
            <a:avLst/>
            <a:gdLst/>
            <a:ahLst/>
            <a:cxnLst/>
            <a:rect l="l" t="t" r="r" b="b"/>
            <a:pathLst>
              <a:path w="3618076" h="2681627">
                <a:moveTo>
                  <a:pt x="0" y="0"/>
                </a:moveTo>
                <a:lnTo>
                  <a:pt x="3618076" y="0"/>
                </a:lnTo>
                <a:lnTo>
                  <a:pt x="3618076" y="2681627"/>
                </a:lnTo>
                <a:lnTo>
                  <a:pt x="0" y="2681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72" b="-717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55009" y="7123604"/>
            <a:ext cx="3618076" cy="2808531"/>
          </a:xfrm>
          <a:custGeom>
            <a:avLst/>
            <a:gdLst/>
            <a:ahLst/>
            <a:cxnLst/>
            <a:rect l="l" t="t" r="r" b="b"/>
            <a:pathLst>
              <a:path w="3618076" h="2808531">
                <a:moveTo>
                  <a:pt x="0" y="0"/>
                </a:moveTo>
                <a:lnTo>
                  <a:pt x="3618076" y="0"/>
                </a:lnTo>
                <a:lnTo>
                  <a:pt x="3618076" y="2808531"/>
                </a:lnTo>
                <a:lnTo>
                  <a:pt x="0" y="280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755" b="-1175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41224" y="6996700"/>
            <a:ext cx="3618076" cy="2808531"/>
          </a:xfrm>
          <a:custGeom>
            <a:avLst/>
            <a:gdLst/>
            <a:ahLst/>
            <a:cxnLst/>
            <a:rect l="l" t="t" r="r" b="b"/>
            <a:pathLst>
              <a:path w="3618076" h="2808531">
                <a:moveTo>
                  <a:pt x="0" y="0"/>
                </a:moveTo>
                <a:lnTo>
                  <a:pt x="3618076" y="0"/>
                </a:lnTo>
                <a:lnTo>
                  <a:pt x="3618076" y="2808531"/>
                </a:lnTo>
                <a:lnTo>
                  <a:pt x="0" y="2808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291788"/>
            <a:ext cx="19017712" cy="1311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 dirty="0">
                <a:solidFill>
                  <a:srgbClr val="000000"/>
                </a:solidFill>
                <a:latin typeface="Fibre"/>
                <a:ea typeface="Fibre"/>
                <a:cs typeface="Fibre"/>
                <a:sym typeface="Fibre"/>
              </a:rPr>
              <a:t>Why we work directly with parents/</a:t>
            </a:r>
            <a:r>
              <a:rPr lang="en-US" sz="7600" dirty="0" err="1">
                <a:solidFill>
                  <a:srgbClr val="000000"/>
                </a:solidFill>
                <a:latin typeface="Fibre"/>
                <a:ea typeface="Fibre"/>
                <a:cs typeface="Fibre"/>
                <a:sym typeface="Fibre"/>
              </a:rPr>
              <a:t>Carers</a:t>
            </a:r>
            <a:r>
              <a:rPr lang="en-US" sz="7600" dirty="0">
                <a:solidFill>
                  <a:srgbClr val="000000"/>
                </a:solidFill>
                <a:latin typeface="Fibre"/>
                <a:ea typeface="Fibre"/>
                <a:cs typeface="Fibre"/>
                <a:sym typeface="Fibre"/>
              </a:rPr>
              <a:t>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561752"/>
            <a:ext cx="18288000" cy="543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You know your child best!</a:t>
            </a:r>
          </a:p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Parents are more motivated to make changes than the child.</a:t>
            </a:r>
          </a:p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Parents and </a:t>
            </a:r>
            <a:r>
              <a:rPr lang="en-US" sz="4100" b="1" spc="-82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carers</a:t>
            </a: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can help the whole family by putting strategies in place.</a:t>
            </a:r>
          </a:p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You are likely to remember helpful tips and ask important questions.</a:t>
            </a:r>
          </a:p>
          <a:p>
            <a:pPr marL="885289" lvl="1" indent="-442645" algn="l">
              <a:lnSpc>
                <a:spcPts val="6150"/>
              </a:lnSpc>
              <a:buFont typeface="Arial"/>
              <a:buChar char="•"/>
            </a:pP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Research shows that parent </a:t>
            </a:r>
            <a:r>
              <a:rPr lang="en-US" sz="4100" b="1" spc="-82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programmes</a:t>
            </a:r>
            <a:r>
              <a:rPr lang="en-US" sz="4100" b="1" spc="-82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can be effective in supporting their child’s difficulties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2375" y="-1418"/>
            <a:ext cx="1255124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>
                <a:solidFill>
                  <a:srgbClr val="7F5E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Organisations and Services </a:t>
            </a:r>
          </a:p>
        </p:txBody>
      </p:sp>
      <p:sp>
        <p:nvSpPr>
          <p:cNvPr id="3" name="Freeform 3"/>
          <p:cNvSpPr/>
          <p:nvPr/>
        </p:nvSpPr>
        <p:spPr>
          <a:xfrm>
            <a:off x="15117292" y="1660826"/>
            <a:ext cx="3028248" cy="1857325"/>
          </a:xfrm>
          <a:custGeom>
            <a:avLst/>
            <a:gdLst/>
            <a:ahLst/>
            <a:cxnLst/>
            <a:rect l="l" t="t" r="r" b="b"/>
            <a:pathLst>
              <a:path w="3028248" h="1857325">
                <a:moveTo>
                  <a:pt x="0" y="0"/>
                </a:moveTo>
                <a:lnTo>
                  <a:pt x="3028247" y="0"/>
                </a:lnTo>
                <a:lnTo>
                  <a:pt x="3028247" y="1857325"/>
                </a:lnTo>
                <a:lnTo>
                  <a:pt x="0" y="1857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89404" y="2844177"/>
            <a:ext cx="3290281" cy="1291995"/>
          </a:xfrm>
          <a:custGeom>
            <a:avLst/>
            <a:gdLst/>
            <a:ahLst/>
            <a:cxnLst/>
            <a:rect l="l" t="t" r="r" b="b"/>
            <a:pathLst>
              <a:path w="3290281" h="1291995">
                <a:moveTo>
                  <a:pt x="0" y="0"/>
                </a:moveTo>
                <a:lnTo>
                  <a:pt x="3290281" y="0"/>
                </a:lnTo>
                <a:lnTo>
                  <a:pt x="3290281" y="1291995"/>
                </a:lnTo>
                <a:lnTo>
                  <a:pt x="0" y="1291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2125" y="8969964"/>
            <a:ext cx="3915362" cy="1104864"/>
          </a:xfrm>
          <a:custGeom>
            <a:avLst/>
            <a:gdLst/>
            <a:ahLst/>
            <a:cxnLst/>
            <a:rect l="l" t="t" r="r" b="b"/>
            <a:pathLst>
              <a:path w="3915362" h="1104864">
                <a:moveTo>
                  <a:pt x="0" y="0"/>
                </a:moveTo>
                <a:lnTo>
                  <a:pt x="3915362" y="0"/>
                </a:lnTo>
                <a:lnTo>
                  <a:pt x="3915362" y="1104864"/>
                </a:lnTo>
                <a:lnTo>
                  <a:pt x="0" y="110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0204" y="9176402"/>
            <a:ext cx="3187863" cy="859414"/>
          </a:xfrm>
          <a:custGeom>
            <a:avLst/>
            <a:gdLst/>
            <a:ahLst/>
            <a:cxnLst/>
            <a:rect l="l" t="t" r="r" b="b"/>
            <a:pathLst>
              <a:path w="3187863" h="859414">
                <a:moveTo>
                  <a:pt x="0" y="0"/>
                </a:moveTo>
                <a:lnTo>
                  <a:pt x="3187863" y="0"/>
                </a:lnTo>
                <a:lnTo>
                  <a:pt x="3187863" y="859415"/>
                </a:lnTo>
                <a:lnTo>
                  <a:pt x="0" y="859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13727" y="4353466"/>
            <a:ext cx="3788540" cy="1584070"/>
          </a:xfrm>
          <a:custGeom>
            <a:avLst/>
            <a:gdLst/>
            <a:ahLst/>
            <a:cxnLst/>
            <a:rect l="l" t="t" r="r" b="b"/>
            <a:pathLst>
              <a:path w="3788540" h="1584070">
                <a:moveTo>
                  <a:pt x="0" y="0"/>
                </a:moveTo>
                <a:lnTo>
                  <a:pt x="3788540" y="0"/>
                </a:lnTo>
                <a:lnTo>
                  <a:pt x="3788540" y="1584070"/>
                </a:lnTo>
                <a:lnTo>
                  <a:pt x="0" y="15840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00" b="-130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89439" y="5937316"/>
            <a:ext cx="2848575" cy="1547496"/>
          </a:xfrm>
          <a:custGeom>
            <a:avLst/>
            <a:gdLst/>
            <a:ahLst/>
            <a:cxnLst/>
            <a:rect l="l" t="t" r="r" b="b"/>
            <a:pathLst>
              <a:path w="2848575" h="1547496">
                <a:moveTo>
                  <a:pt x="0" y="0"/>
                </a:moveTo>
                <a:lnTo>
                  <a:pt x="2848575" y="0"/>
                </a:lnTo>
                <a:lnTo>
                  <a:pt x="2848575" y="1547496"/>
                </a:lnTo>
                <a:lnTo>
                  <a:pt x="0" y="15474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75010" y="6711064"/>
            <a:ext cx="3248369" cy="901461"/>
          </a:xfrm>
          <a:custGeom>
            <a:avLst/>
            <a:gdLst/>
            <a:ahLst/>
            <a:cxnLst/>
            <a:rect l="l" t="t" r="r" b="b"/>
            <a:pathLst>
              <a:path w="3248369" h="901461">
                <a:moveTo>
                  <a:pt x="0" y="0"/>
                </a:moveTo>
                <a:lnTo>
                  <a:pt x="3248369" y="0"/>
                </a:lnTo>
                <a:lnTo>
                  <a:pt x="3248369" y="901462"/>
                </a:lnTo>
                <a:lnTo>
                  <a:pt x="0" y="9014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71870" y="2597002"/>
            <a:ext cx="3522142" cy="1562745"/>
          </a:xfrm>
          <a:custGeom>
            <a:avLst/>
            <a:gdLst/>
            <a:ahLst/>
            <a:cxnLst/>
            <a:rect l="l" t="t" r="r" b="b"/>
            <a:pathLst>
              <a:path w="3522142" h="1562745">
                <a:moveTo>
                  <a:pt x="0" y="0"/>
                </a:moveTo>
                <a:lnTo>
                  <a:pt x="3522142" y="0"/>
                </a:lnTo>
                <a:lnTo>
                  <a:pt x="3522142" y="1562745"/>
                </a:lnTo>
                <a:lnTo>
                  <a:pt x="0" y="15627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51820" y="7117913"/>
            <a:ext cx="2634196" cy="1243612"/>
          </a:xfrm>
          <a:custGeom>
            <a:avLst/>
            <a:gdLst/>
            <a:ahLst/>
            <a:cxnLst/>
            <a:rect l="l" t="t" r="r" b="b"/>
            <a:pathLst>
              <a:path w="2634196" h="1243612">
                <a:moveTo>
                  <a:pt x="0" y="0"/>
                </a:moveTo>
                <a:lnTo>
                  <a:pt x="2634197" y="0"/>
                </a:lnTo>
                <a:lnTo>
                  <a:pt x="2634197" y="1243611"/>
                </a:lnTo>
                <a:lnTo>
                  <a:pt x="0" y="1243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110145" y="8376480"/>
            <a:ext cx="2625385" cy="1599844"/>
          </a:xfrm>
          <a:custGeom>
            <a:avLst/>
            <a:gdLst/>
            <a:ahLst/>
            <a:cxnLst/>
            <a:rect l="l" t="t" r="r" b="b"/>
            <a:pathLst>
              <a:path w="2625385" h="1599844">
                <a:moveTo>
                  <a:pt x="0" y="0"/>
                </a:moveTo>
                <a:lnTo>
                  <a:pt x="2625385" y="0"/>
                </a:lnTo>
                <a:lnTo>
                  <a:pt x="2625385" y="1599844"/>
                </a:lnTo>
                <a:lnTo>
                  <a:pt x="0" y="15998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83722" y="7231024"/>
            <a:ext cx="3135691" cy="898703"/>
          </a:xfrm>
          <a:custGeom>
            <a:avLst/>
            <a:gdLst/>
            <a:ahLst/>
            <a:cxnLst/>
            <a:rect l="l" t="t" r="r" b="b"/>
            <a:pathLst>
              <a:path w="3135691" h="898703">
                <a:moveTo>
                  <a:pt x="0" y="0"/>
                </a:moveTo>
                <a:lnTo>
                  <a:pt x="3135691" y="0"/>
                </a:lnTo>
                <a:lnTo>
                  <a:pt x="3135691" y="898703"/>
                </a:lnTo>
                <a:lnTo>
                  <a:pt x="0" y="8987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15725" y="4445188"/>
            <a:ext cx="2710888" cy="1400626"/>
          </a:xfrm>
          <a:custGeom>
            <a:avLst/>
            <a:gdLst/>
            <a:ahLst/>
            <a:cxnLst/>
            <a:rect l="l" t="t" r="r" b="b"/>
            <a:pathLst>
              <a:path w="2710888" h="1400626">
                <a:moveTo>
                  <a:pt x="0" y="0"/>
                </a:moveTo>
                <a:lnTo>
                  <a:pt x="2710888" y="0"/>
                </a:lnTo>
                <a:lnTo>
                  <a:pt x="2710888" y="1400625"/>
                </a:lnTo>
                <a:lnTo>
                  <a:pt x="0" y="14006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30110" y="4001666"/>
            <a:ext cx="2515429" cy="2225883"/>
          </a:xfrm>
          <a:custGeom>
            <a:avLst/>
            <a:gdLst/>
            <a:ahLst/>
            <a:cxnLst/>
            <a:rect l="l" t="t" r="r" b="b"/>
            <a:pathLst>
              <a:path w="2515429" h="2225883">
                <a:moveTo>
                  <a:pt x="0" y="0"/>
                </a:moveTo>
                <a:lnTo>
                  <a:pt x="2515429" y="0"/>
                </a:lnTo>
                <a:lnTo>
                  <a:pt x="2515429" y="2225884"/>
                </a:lnTo>
                <a:lnTo>
                  <a:pt x="0" y="22258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504672" y="8937064"/>
            <a:ext cx="2988519" cy="1039260"/>
          </a:xfrm>
          <a:custGeom>
            <a:avLst/>
            <a:gdLst/>
            <a:ahLst/>
            <a:cxnLst/>
            <a:rect l="l" t="t" r="r" b="b"/>
            <a:pathLst>
              <a:path w="2988519" h="1039260">
                <a:moveTo>
                  <a:pt x="0" y="0"/>
                </a:moveTo>
                <a:lnTo>
                  <a:pt x="2988519" y="0"/>
                </a:lnTo>
                <a:lnTo>
                  <a:pt x="2988519" y="1039260"/>
                </a:lnTo>
                <a:lnTo>
                  <a:pt x="0" y="10392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262334" y="7962727"/>
            <a:ext cx="1915105" cy="2014474"/>
          </a:xfrm>
          <a:custGeom>
            <a:avLst/>
            <a:gdLst/>
            <a:ahLst/>
            <a:cxnLst/>
            <a:rect l="l" t="t" r="r" b="b"/>
            <a:pathLst>
              <a:path w="1915105" h="2014474">
                <a:moveTo>
                  <a:pt x="0" y="0"/>
                </a:moveTo>
                <a:lnTo>
                  <a:pt x="1915105" y="0"/>
                </a:lnTo>
                <a:lnTo>
                  <a:pt x="1915105" y="2014474"/>
                </a:lnTo>
                <a:lnTo>
                  <a:pt x="0" y="20144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781342" y="7565885"/>
            <a:ext cx="4426749" cy="1404079"/>
          </a:xfrm>
          <a:custGeom>
            <a:avLst/>
            <a:gdLst/>
            <a:ahLst/>
            <a:cxnLst/>
            <a:rect l="l" t="t" r="r" b="b"/>
            <a:pathLst>
              <a:path w="4426749" h="1404079">
                <a:moveTo>
                  <a:pt x="0" y="0"/>
                </a:moveTo>
                <a:lnTo>
                  <a:pt x="4426749" y="0"/>
                </a:lnTo>
                <a:lnTo>
                  <a:pt x="4426749" y="1404079"/>
                </a:lnTo>
                <a:lnTo>
                  <a:pt x="0" y="14040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460762" y="2597002"/>
            <a:ext cx="1366477" cy="1366477"/>
          </a:xfrm>
          <a:custGeom>
            <a:avLst/>
            <a:gdLst/>
            <a:ahLst/>
            <a:cxnLst/>
            <a:rect l="l" t="t" r="r" b="b"/>
            <a:pathLst>
              <a:path w="1366477" h="1366477">
                <a:moveTo>
                  <a:pt x="0" y="0"/>
                </a:moveTo>
                <a:lnTo>
                  <a:pt x="1366476" y="0"/>
                </a:lnTo>
                <a:lnTo>
                  <a:pt x="1366476" y="1366476"/>
                </a:lnTo>
                <a:lnTo>
                  <a:pt x="0" y="1366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02125" y="3657884"/>
            <a:ext cx="3275955" cy="1487616"/>
          </a:xfrm>
          <a:custGeom>
            <a:avLst/>
            <a:gdLst/>
            <a:ahLst/>
            <a:cxnLst/>
            <a:rect l="l" t="t" r="r" b="b"/>
            <a:pathLst>
              <a:path w="3275955" h="1487616">
                <a:moveTo>
                  <a:pt x="0" y="0"/>
                </a:moveTo>
                <a:lnTo>
                  <a:pt x="3275955" y="0"/>
                </a:lnTo>
                <a:lnTo>
                  <a:pt x="3275955" y="1487617"/>
                </a:lnTo>
                <a:lnTo>
                  <a:pt x="0" y="14876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051567" y="5145501"/>
            <a:ext cx="2728118" cy="2028374"/>
          </a:xfrm>
          <a:custGeom>
            <a:avLst/>
            <a:gdLst/>
            <a:ahLst/>
            <a:cxnLst/>
            <a:rect l="l" t="t" r="r" b="b"/>
            <a:pathLst>
              <a:path w="2728118" h="2028374">
                <a:moveTo>
                  <a:pt x="0" y="0"/>
                </a:moveTo>
                <a:lnTo>
                  <a:pt x="2728118" y="0"/>
                </a:lnTo>
                <a:lnTo>
                  <a:pt x="2728118" y="2028373"/>
                </a:lnTo>
                <a:lnTo>
                  <a:pt x="0" y="202837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41006" y="1660826"/>
            <a:ext cx="2998192" cy="1619414"/>
          </a:xfrm>
          <a:custGeom>
            <a:avLst/>
            <a:gdLst/>
            <a:ahLst/>
            <a:cxnLst/>
            <a:rect l="l" t="t" r="r" b="b"/>
            <a:pathLst>
              <a:path w="2998192" h="1619414">
                <a:moveTo>
                  <a:pt x="0" y="0"/>
                </a:moveTo>
                <a:lnTo>
                  <a:pt x="2998192" y="0"/>
                </a:lnTo>
                <a:lnTo>
                  <a:pt x="2998192" y="1619414"/>
                </a:lnTo>
                <a:lnTo>
                  <a:pt x="0" y="161941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7825" y="5822670"/>
            <a:ext cx="3977301" cy="969467"/>
          </a:xfrm>
          <a:custGeom>
            <a:avLst/>
            <a:gdLst/>
            <a:ahLst/>
            <a:cxnLst/>
            <a:rect l="l" t="t" r="r" b="b"/>
            <a:pathLst>
              <a:path w="3977301" h="969467">
                <a:moveTo>
                  <a:pt x="0" y="0"/>
                </a:moveTo>
                <a:lnTo>
                  <a:pt x="3977301" y="0"/>
                </a:lnTo>
                <a:lnTo>
                  <a:pt x="3977301" y="969467"/>
                </a:lnTo>
                <a:lnTo>
                  <a:pt x="0" y="96946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415626" y="4324304"/>
            <a:ext cx="2759864" cy="765235"/>
          </a:xfrm>
          <a:custGeom>
            <a:avLst/>
            <a:gdLst/>
            <a:ahLst/>
            <a:cxnLst/>
            <a:rect l="l" t="t" r="r" b="b"/>
            <a:pathLst>
              <a:path w="2759864" h="765235">
                <a:moveTo>
                  <a:pt x="0" y="0"/>
                </a:moveTo>
                <a:lnTo>
                  <a:pt x="2759864" y="0"/>
                </a:lnTo>
                <a:lnTo>
                  <a:pt x="2759864" y="765235"/>
                </a:lnTo>
                <a:lnTo>
                  <a:pt x="0" y="76523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5778" y="1452411"/>
            <a:ext cx="6542455" cy="7382178"/>
          </a:xfrm>
          <a:custGeom>
            <a:avLst/>
            <a:gdLst/>
            <a:ahLst/>
            <a:cxnLst/>
            <a:rect l="l" t="t" r="r" b="b"/>
            <a:pathLst>
              <a:path w="6542455" h="7382178">
                <a:moveTo>
                  <a:pt x="0" y="0"/>
                </a:moveTo>
                <a:lnTo>
                  <a:pt x="6542456" y="0"/>
                </a:lnTo>
                <a:lnTo>
                  <a:pt x="6542456" y="7382178"/>
                </a:lnTo>
                <a:lnTo>
                  <a:pt x="0" y="7382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9590" y="1818305"/>
            <a:ext cx="11466188" cy="6650389"/>
          </a:xfrm>
          <a:custGeom>
            <a:avLst/>
            <a:gdLst/>
            <a:ahLst/>
            <a:cxnLst/>
            <a:rect l="l" t="t" r="r" b="b"/>
            <a:pathLst>
              <a:path w="11466188" h="6650389">
                <a:moveTo>
                  <a:pt x="0" y="0"/>
                </a:moveTo>
                <a:lnTo>
                  <a:pt x="11466188" y="0"/>
                </a:lnTo>
                <a:lnTo>
                  <a:pt x="11466188" y="6650390"/>
                </a:lnTo>
                <a:lnTo>
                  <a:pt x="0" y="6650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41522" y="3281970"/>
            <a:ext cx="6302325" cy="3013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9"/>
              </a:lnSpc>
            </a:pPr>
            <a:r>
              <a:rPr lang="en-US" sz="7547" spc="-15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What does wellbeing mean to you?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618</Words>
  <Application>Microsoft Office PowerPoint</Application>
  <PresentationFormat>Custom</PresentationFormat>
  <Paragraphs>95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Fibre</vt:lpstr>
      <vt:lpstr>Arial</vt:lpstr>
      <vt:lpstr>Canva Sans Bold</vt:lpstr>
      <vt:lpstr>Quicksand Semi-Bold</vt:lpstr>
      <vt:lpstr>Quicksand Bold</vt:lpstr>
      <vt:lpstr>Calibri</vt:lpstr>
      <vt:lpstr>Quicksand</vt:lpstr>
      <vt:lpstr>Josefin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Ranelagh - What is Good Wellbeing?</dc:title>
  <cp:lastModifiedBy>Rahman Monawra</cp:lastModifiedBy>
  <cp:revision>9</cp:revision>
  <dcterms:created xsi:type="dcterms:W3CDTF">2006-08-16T00:00:00Z</dcterms:created>
  <dcterms:modified xsi:type="dcterms:W3CDTF">2025-03-11T14:04:21Z</dcterms:modified>
  <dc:identifier>DAGRrFkNZBg</dc:identifier>
</cp:coreProperties>
</file>